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nsorflow.org/api_docs/python/tf/data/Dataset#map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ensorflow.org/api_docs/python/tf/data/Dataset#methods_2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f5b299340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f5b299340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f5b2993409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f5b299340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ff64a41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ff64a41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ff64a415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ff64a415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https://www.tensorflow.org/api_docs/python/tf/data/Dataset#map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ff64a415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ff64a415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ff64a4153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eff64a415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https://www.tensorflow.org/api_docs/python/tf/data/Dataset#methods_2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ff64a4153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eff64a415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ff64a415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ff64a415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5b299340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f5b299340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5b299340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f5b299340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tensorflow.org/tutorials/images/segmentation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robots.ox.ac.uk/~vgg/data/pet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lmb.informatik.uni-freiburg.de/people/ronneber/u-net/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hyperlink" Target="https://www.tensorflow.org/tutorials/generative/pix2pix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Segmentation using UNet Architecture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Image segmentation</a:t>
            </a:r>
            <a:r>
              <a:rPr lang="en"/>
              <a:t> </a:t>
            </a:r>
            <a:r>
              <a:rPr lang="en" sz="1236"/>
              <a:t>-&gt; Tensorflow tutorial</a:t>
            </a:r>
            <a:endParaRPr sz="123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Adapted and </a:t>
            </a:r>
            <a:r>
              <a:rPr lang="en"/>
              <a:t>Annotated</a:t>
            </a:r>
            <a:r>
              <a:rPr lang="en"/>
              <a:t> by Kayla Neal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>
            <p:ph type="title"/>
          </p:nvPr>
        </p:nvSpPr>
        <p:spPr>
          <a:xfrm>
            <a:off x="730000" y="1318650"/>
            <a:ext cx="33009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the Model</a:t>
            </a:r>
            <a:endParaRPr/>
          </a:p>
        </p:txBody>
      </p:sp>
      <p:sp>
        <p:nvSpPr>
          <p:cNvPr id="209" name="Google Shape;209;p22"/>
          <p:cNvSpPr txBox="1"/>
          <p:nvPr>
            <p:ph idx="1" type="body"/>
          </p:nvPr>
        </p:nvSpPr>
        <p:spPr>
          <a:xfrm>
            <a:off x="428075" y="1901050"/>
            <a:ext cx="3300900" cy="24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last step before training the model is deciding on callbacks.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early_stopping() is a popular one to prevent overfitting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</a:t>
            </a:r>
            <a:r>
              <a:rPr lang="en"/>
              <a:t>ere, a custom callback is made to show the predictions </a:t>
            </a:r>
            <a:r>
              <a:rPr i="1" lang="en" sz="900"/>
              <a:t>[visualize the data] </a:t>
            </a:r>
            <a:r>
              <a:rPr lang="en"/>
              <a:t>as training occurs.</a:t>
            </a:r>
            <a:endParaRPr/>
          </a:p>
        </p:txBody>
      </p:sp>
      <p:pic>
        <p:nvPicPr>
          <p:cNvPr id="210" name="Google Shape;2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5425" y="1111800"/>
            <a:ext cx="4969473" cy="38420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p22"/>
          <p:cNvCxnSpPr/>
          <p:nvPr/>
        </p:nvCxnSpPr>
        <p:spPr>
          <a:xfrm flipH="1" rot="10800000">
            <a:off x="3873175" y="3064875"/>
            <a:ext cx="1057200" cy="26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2" name="Google Shape;212;p22"/>
          <p:cNvSpPr/>
          <p:nvPr/>
        </p:nvSpPr>
        <p:spPr>
          <a:xfrm>
            <a:off x="2931475" y="3331275"/>
            <a:ext cx="941700" cy="6573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2"/>
          <p:cNvSpPr txBox="1"/>
          <p:nvPr/>
        </p:nvSpPr>
        <p:spPr>
          <a:xfrm>
            <a:off x="2887075" y="3444375"/>
            <a:ext cx="1030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m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ore callbacks can be added here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2"/>
          <p:cNvSpPr/>
          <p:nvPr/>
        </p:nvSpPr>
        <p:spPr>
          <a:xfrm>
            <a:off x="1314500" y="4113000"/>
            <a:ext cx="1403700" cy="906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5" name="Google Shape;215;p22"/>
          <p:cNvCxnSpPr/>
          <p:nvPr/>
        </p:nvCxnSpPr>
        <p:spPr>
          <a:xfrm flipH="1" rot="10800000">
            <a:off x="2718325" y="4468200"/>
            <a:ext cx="1350300" cy="35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" name="Google Shape;216;p22"/>
          <p:cNvSpPr txBox="1"/>
          <p:nvPr/>
        </p:nvSpPr>
        <p:spPr>
          <a:xfrm>
            <a:off x="1341200" y="4288950"/>
            <a:ext cx="1350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n interesting 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comparison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 from before to after/during training!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428" y="1262825"/>
            <a:ext cx="3966975" cy="375522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3"/>
          <p:cNvSpPr txBox="1"/>
          <p:nvPr>
            <p:ph type="title"/>
          </p:nvPr>
        </p:nvSpPr>
        <p:spPr>
          <a:xfrm>
            <a:off x="1900000" y="757150"/>
            <a:ext cx="47448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Plotting and Visualizing Data</a:t>
            </a:r>
            <a:endParaRPr/>
          </a:p>
        </p:txBody>
      </p:sp>
      <p:pic>
        <p:nvPicPr>
          <p:cNvPr id="223" name="Google Shape;22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2100" y="1487750"/>
            <a:ext cx="3431951" cy="35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"/>
          <p:cNvSpPr/>
          <p:nvPr/>
        </p:nvSpPr>
        <p:spPr>
          <a:xfrm>
            <a:off x="6715875" y="541900"/>
            <a:ext cx="1412400" cy="861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5" name="Google Shape;225;p23"/>
          <p:cNvCxnSpPr>
            <a:stCxn id="224" idx="3"/>
          </p:cNvCxnSpPr>
          <p:nvPr/>
        </p:nvCxnSpPr>
        <p:spPr>
          <a:xfrm>
            <a:off x="8128275" y="972700"/>
            <a:ext cx="426600" cy="45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6" name="Google Shape;226;p23"/>
          <p:cNvSpPr txBox="1"/>
          <p:nvPr/>
        </p:nvSpPr>
        <p:spPr>
          <a:xfrm>
            <a:off x="6591525" y="757150"/>
            <a:ext cx="166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u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sing show_predictions() on random subset of images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3"/>
          <p:cNvSpPr/>
          <p:nvPr/>
        </p:nvSpPr>
        <p:spPr>
          <a:xfrm>
            <a:off x="3500050" y="4237600"/>
            <a:ext cx="1181400" cy="861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8" name="Google Shape;228;p23"/>
          <p:cNvCxnSpPr>
            <a:stCxn id="227" idx="1"/>
          </p:cNvCxnSpPr>
          <p:nvPr/>
        </p:nvCxnSpPr>
        <p:spPr>
          <a:xfrm rot="10800000">
            <a:off x="3011350" y="4570600"/>
            <a:ext cx="488700" cy="9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9" name="Google Shape;229;p23"/>
          <p:cNvSpPr txBox="1"/>
          <p:nvPr/>
        </p:nvSpPr>
        <p:spPr>
          <a:xfrm>
            <a:off x="3384550" y="4268200"/>
            <a:ext cx="1412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l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earning curve produced after training</a:t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u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se tensorboard to view graph as training occurs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Loading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250375" y="2120725"/>
            <a:ext cx="4046400" cy="26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Using </a:t>
            </a:r>
            <a:r>
              <a:rPr lang="en" u="sng">
                <a:solidFill>
                  <a:schemeClr val="hlink"/>
                </a:solidFill>
                <a:hlinkClick r:id="rId3"/>
              </a:rPr>
              <a:t>Oxford-IIIT Pet Dataset</a:t>
            </a:r>
            <a:r>
              <a:rPr lang="en"/>
              <a:t> through tensorflow datasets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Each image in the dataset contains its corresponding label and its pixel-wise mask</a:t>
            </a:r>
            <a:endParaRPr sz="12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Masks are class labeled for each pixel: </a:t>
            </a:r>
            <a:endParaRPr/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1 - belongs to object, </a:t>
            </a:r>
            <a:endParaRPr sz="1100"/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2 - </a:t>
            </a:r>
            <a:r>
              <a:rPr lang="en" sz="1100"/>
              <a:t>borders</a:t>
            </a:r>
            <a:r>
              <a:rPr lang="en" sz="1100"/>
              <a:t> object, </a:t>
            </a:r>
            <a:endParaRPr sz="1100"/>
          </a:p>
          <a:p>
            <a:pPr indent="0" lvl="0" marL="1371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/>
              <a:t>3 - surrounding object</a:t>
            </a:r>
            <a:endParaRPr sz="1100"/>
          </a:p>
        </p:txBody>
      </p:sp>
      <p:sp>
        <p:nvSpPr>
          <p:cNvPr id="94" name="Google Shape;94;p14"/>
          <p:cNvSpPr txBox="1"/>
          <p:nvPr>
            <p:ph idx="2" type="body"/>
          </p:nvPr>
        </p:nvSpPr>
        <p:spPr>
          <a:xfrm>
            <a:off x="4223650" y="2078875"/>
            <a:ext cx="4578900" cy="26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Using tensorflow datasets requires: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mport</a:t>
            </a: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tensorflow_datasets </a:t>
            </a: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 tfds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data can then be loaded via: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Image color values are normalized to [0, 1], masks are initially [1, 2, 3], in normalization function, subtract one for </a:t>
            </a:r>
            <a:r>
              <a:rPr lang="en" sz="1200"/>
              <a:t>convenience</a:t>
            </a:r>
            <a:r>
              <a:rPr lang="en" sz="1200"/>
              <a:t>: mask pixels will then correspond to [0, 1, 2]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ataset, info = tfds.load(</a:t>
            </a: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‘oxford_iiit_pet:3.*.*’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br>
              <a:rPr lang="en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					with_info = </a:t>
            </a:r>
            <a:r>
              <a:rPr lang="en" sz="10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30000" y="1318650"/>
            <a:ext cx="3300900" cy="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Processing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0" y="2158050"/>
            <a:ext cx="2655900" cy="21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map() function in tf applies the normalization to the designated pixel values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This tutorial separates the loading and normalization functions, then calls both in the map function.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7500" y="1884450"/>
            <a:ext cx="6188453" cy="269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5511450" y="582450"/>
            <a:ext cx="1919700" cy="1302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5"/>
          <p:cNvCxnSpPr/>
          <p:nvPr/>
        </p:nvCxnSpPr>
        <p:spPr>
          <a:xfrm flipH="1">
            <a:off x="6743275" y="1884450"/>
            <a:ext cx="471900" cy="216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" name="Google Shape;104;p15"/>
          <p:cNvSpPr txBox="1"/>
          <p:nvPr/>
        </p:nvSpPr>
        <p:spPr>
          <a:xfrm>
            <a:off x="5623350" y="602400"/>
            <a:ext cx="1695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num_parallel_calls is an optional parameter. If not specified, the elements will be processed sequentially. AUTOTUNE sets the number of parallel calls based on 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available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 CPU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5" name="Google Shape;105;p15"/>
          <p:cNvCxnSpPr/>
          <p:nvPr/>
        </p:nvCxnSpPr>
        <p:spPr>
          <a:xfrm flipH="1" rot="10800000">
            <a:off x="1903825" y="3591675"/>
            <a:ext cx="951900" cy="68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" name="Google Shape;106;p15"/>
          <p:cNvSpPr/>
          <p:nvPr/>
        </p:nvSpPr>
        <p:spPr>
          <a:xfrm>
            <a:off x="351975" y="4045050"/>
            <a:ext cx="1551900" cy="10425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471975" y="4012200"/>
            <a:ext cx="1311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The dataset already contains a split of testing and training data. This call allows the set split to be reused.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/>
          <p:nvPr/>
        </p:nvSpPr>
        <p:spPr>
          <a:xfrm>
            <a:off x="7487275" y="1197700"/>
            <a:ext cx="943800" cy="731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4439625" y="1225900"/>
            <a:ext cx="847800" cy="675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 txBox="1"/>
          <p:nvPr>
            <p:ph type="title"/>
          </p:nvPr>
        </p:nvSpPr>
        <p:spPr>
          <a:xfrm>
            <a:off x="730000" y="1318650"/>
            <a:ext cx="3300900" cy="7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Augmentation</a:t>
            </a:r>
            <a:endParaRPr/>
          </a:p>
        </p:txBody>
      </p:sp>
      <p:sp>
        <p:nvSpPr>
          <p:cNvPr id="115" name="Google Shape;115;p16"/>
          <p:cNvSpPr txBox="1"/>
          <p:nvPr>
            <p:ph idx="1" type="body"/>
          </p:nvPr>
        </p:nvSpPr>
        <p:spPr>
          <a:xfrm>
            <a:off x="217275" y="2167800"/>
            <a:ext cx="3300900" cy="22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Augmentation is used to create variation in the dataset to help curb overfitting during </a:t>
            </a:r>
            <a:r>
              <a:rPr lang="en"/>
              <a:t>training</a:t>
            </a:r>
            <a:r>
              <a:rPr lang="en"/>
              <a:t>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ONLY ACTIVE during testing (model.fit) and is ONLY APPLIED to testing dataset.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Creating a class or function for augmentation then mapping the augmentation to the training dataset is a standard workflow.</a:t>
            </a:r>
            <a:endParaRPr/>
          </a:p>
        </p:txBody>
      </p:sp>
      <p:pic>
        <p:nvPicPr>
          <p:cNvPr id="116" name="Google Shape;116;p16"/>
          <p:cNvPicPr preferRelativeResize="0"/>
          <p:nvPr/>
        </p:nvPicPr>
        <p:blipFill rotWithShape="1">
          <a:blip r:embed="rId3">
            <a:alphaModFix/>
          </a:blip>
          <a:srcRect b="10682" l="-597" r="23951" t="0"/>
          <a:stretch/>
        </p:blipFill>
        <p:spPr>
          <a:xfrm>
            <a:off x="3518175" y="2338850"/>
            <a:ext cx="5312977" cy="1604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16"/>
          <p:cNvCxnSpPr/>
          <p:nvPr/>
        </p:nvCxnSpPr>
        <p:spPr>
          <a:xfrm>
            <a:off x="4863525" y="1911825"/>
            <a:ext cx="0" cy="41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" name="Google Shape;118;p16"/>
          <p:cNvSpPr txBox="1"/>
          <p:nvPr/>
        </p:nvSpPr>
        <p:spPr>
          <a:xfrm>
            <a:off x="4391625" y="1317100"/>
            <a:ext cx="94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equires layer as input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9" name="Google Shape;119;p16"/>
          <p:cNvCxnSpPr/>
          <p:nvPr/>
        </p:nvCxnSpPr>
        <p:spPr>
          <a:xfrm flipH="1">
            <a:off x="7543125" y="1999800"/>
            <a:ext cx="392100" cy="89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" name="Google Shape;120;p16"/>
          <p:cNvSpPr txBox="1"/>
          <p:nvPr/>
        </p:nvSpPr>
        <p:spPr>
          <a:xfrm>
            <a:off x="7385125" y="1317100"/>
            <a:ext cx="1148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lip can be vertical or horizontal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5695450" y="4146575"/>
            <a:ext cx="1255800" cy="8964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" name="Google Shape;122;p16"/>
          <p:cNvCxnSpPr>
            <a:stCxn id="121" idx="0"/>
          </p:cNvCxnSpPr>
          <p:nvPr/>
        </p:nvCxnSpPr>
        <p:spPr>
          <a:xfrm flipH="1" rot="10800000">
            <a:off x="6323350" y="3175775"/>
            <a:ext cx="147900" cy="97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" name="Google Shape;123;p16"/>
          <p:cNvSpPr txBox="1"/>
          <p:nvPr/>
        </p:nvSpPr>
        <p:spPr>
          <a:xfrm>
            <a:off x="5783350" y="4117625"/>
            <a:ext cx="108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m</a:t>
            </a:r>
            <a:r>
              <a:rPr lang="en" sz="1000">
                <a:latin typeface="Lato"/>
                <a:ea typeface="Lato"/>
                <a:cs typeface="Lato"/>
                <a:sym typeface="Lato"/>
              </a:rPr>
              <a:t>any types of augmentation: flip, rotate, resize, crop, saturate, etc.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729325" y="1246050"/>
            <a:ext cx="3158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Batches &amp; Viewing Data</a:t>
            </a:r>
            <a:endParaRPr/>
          </a:p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 the data preprocessing and augmentation applied and/or defined, the testing and training batches can be made: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sz="800">
                <a:latin typeface="Courier New"/>
                <a:ea typeface="Courier New"/>
                <a:cs typeface="Courier New"/>
                <a:sym typeface="Courier New"/>
              </a:rPr>
              <a:t>rain_batches = ( train_images.cache().</a:t>
            </a:r>
            <a:br>
              <a:rPr lang="en" sz="8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800">
                <a:latin typeface="Courier New"/>
                <a:ea typeface="Courier New"/>
                <a:cs typeface="Courier New"/>
                <a:sym typeface="Courier New"/>
              </a:rPr>
              <a:t>		shuffle(BUFFER_SIZE).</a:t>
            </a:r>
            <a:br>
              <a:rPr lang="en" sz="8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800">
                <a:latin typeface="Courier New"/>
                <a:ea typeface="Courier New"/>
                <a:cs typeface="Courier New"/>
                <a:sym typeface="Courier New"/>
              </a:rPr>
              <a:t>		batch(BATCH_SIZE).</a:t>
            </a:r>
            <a:br>
              <a:rPr lang="en" sz="8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800">
                <a:latin typeface="Courier New"/>
                <a:ea typeface="Courier New"/>
                <a:cs typeface="Courier New"/>
                <a:sym typeface="Courier New"/>
              </a:rPr>
              <a:t>		repeat().</a:t>
            </a:r>
            <a:br>
              <a:rPr lang="en" sz="8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800">
                <a:latin typeface="Courier New"/>
                <a:ea typeface="Courier New"/>
                <a:cs typeface="Courier New"/>
                <a:sym typeface="Courier New"/>
              </a:rPr>
              <a:t>		map(Augment()).</a:t>
            </a:r>
            <a:br>
              <a:rPr lang="en" sz="8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800">
                <a:latin typeface="Courier New"/>
                <a:ea typeface="Courier New"/>
                <a:cs typeface="Courier New"/>
                <a:sym typeface="Courier New"/>
              </a:rPr>
              <a:t>		prefetch(buffer_size = tf.data.AUTOTUNE) )</a:t>
            </a:r>
            <a:endParaRPr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sz="800">
                <a:latin typeface="Courier New"/>
                <a:ea typeface="Courier New"/>
                <a:cs typeface="Courier New"/>
                <a:sym typeface="Courier New"/>
              </a:rPr>
              <a:t>est_batches = test_images.batch(BATCH_SIZE)</a:t>
            </a:r>
            <a:endParaRPr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0" name="Google Shape;130;p17"/>
          <p:cNvSpPr/>
          <p:nvPr/>
        </p:nvSpPr>
        <p:spPr>
          <a:xfrm>
            <a:off x="128000" y="2399775"/>
            <a:ext cx="663900" cy="607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1" name="Google Shape;131;p17"/>
          <p:cNvCxnSpPr/>
          <p:nvPr/>
        </p:nvCxnSpPr>
        <p:spPr>
          <a:xfrm>
            <a:off x="791900" y="2759475"/>
            <a:ext cx="1904100" cy="24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" name="Google Shape;132;p17"/>
          <p:cNvSpPr txBox="1"/>
          <p:nvPr/>
        </p:nvSpPr>
        <p:spPr>
          <a:xfrm>
            <a:off x="24050" y="2433700"/>
            <a:ext cx="87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caches all elements in train_images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3" name="Google Shape;133;p17"/>
          <p:cNvCxnSpPr/>
          <p:nvPr/>
        </p:nvCxnSpPr>
        <p:spPr>
          <a:xfrm>
            <a:off x="807925" y="3567650"/>
            <a:ext cx="879900" cy="5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" name="Google Shape;134;p17"/>
          <p:cNvSpPr/>
          <p:nvPr/>
        </p:nvSpPr>
        <p:spPr>
          <a:xfrm>
            <a:off x="48050" y="3291800"/>
            <a:ext cx="823800" cy="6078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 txBox="1"/>
          <p:nvPr/>
        </p:nvSpPr>
        <p:spPr>
          <a:xfrm>
            <a:off x="24050" y="3257150"/>
            <a:ext cx="871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pply augmentation to train set ONLY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6" name="Google Shape;136;p17"/>
          <p:cNvCxnSpPr/>
          <p:nvPr/>
        </p:nvCxnSpPr>
        <p:spPr>
          <a:xfrm flipH="1" rot="10800000">
            <a:off x="1399875" y="3879575"/>
            <a:ext cx="327900" cy="48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17"/>
          <p:cNvSpPr/>
          <p:nvPr/>
        </p:nvSpPr>
        <p:spPr>
          <a:xfrm>
            <a:off x="495950" y="4359575"/>
            <a:ext cx="1671900" cy="751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7"/>
          <p:cNvSpPr txBox="1"/>
          <p:nvPr/>
        </p:nvSpPr>
        <p:spPr>
          <a:xfrm>
            <a:off x="495950" y="4359575"/>
            <a:ext cx="1671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prefetch() is always used at the end of input pipelines. </a:t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llows later elements to be prepared while the current is being processed.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9" name="Google Shape;13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975" y="1043301"/>
            <a:ext cx="4256177" cy="39684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17"/>
          <p:cNvCxnSpPr/>
          <p:nvPr/>
        </p:nvCxnSpPr>
        <p:spPr>
          <a:xfrm flipH="1">
            <a:off x="5279450" y="807925"/>
            <a:ext cx="384000" cy="27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" name="Google Shape;141;p17"/>
          <p:cNvSpPr/>
          <p:nvPr/>
        </p:nvSpPr>
        <p:spPr>
          <a:xfrm>
            <a:off x="5695450" y="511950"/>
            <a:ext cx="1039800" cy="607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 txBox="1"/>
          <p:nvPr/>
        </p:nvSpPr>
        <p:spPr>
          <a:xfrm>
            <a:off x="5603350" y="415650"/>
            <a:ext cx="122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reate display function for code 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reuse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 throughout program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3" name="Google Shape;143;p17"/>
          <p:cNvCxnSpPr/>
          <p:nvPr/>
        </p:nvCxnSpPr>
        <p:spPr>
          <a:xfrm flipH="1" rot="10800000">
            <a:off x="6911325" y="2791825"/>
            <a:ext cx="960000" cy="8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44" name="Google Shape;144;p17"/>
          <p:cNvSpPr/>
          <p:nvPr/>
        </p:nvSpPr>
        <p:spPr>
          <a:xfrm>
            <a:off x="7895325" y="2310700"/>
            <a:ext cx="1039800" cy="677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 txBox="1"/>
          <p:nvPr/>
        </p:nvSpPr>
        <p:spPr>
          <a:xfrm>
            <a:off x="7803225" y="2310700"/>
            <a:ext cx="1224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n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o masks predicted yet,</a:t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o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nly display image and true mask (provided by dataset)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/>
          <p:nvPr>
            <p:ph type="title"/>
          </p:nvPr>
        </p:nvSpPr>
        <p:spPr>
          <a:xfrm>
            <a:off x="730000" y="1318650"/>
            <a:ext cx="80931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Model Following UNet </a:t>
            </a:r>
            <a:r>
              <a:rPr lang="en"/>
              <a:t>Architecture</a:t>
            </a:r>
            <a:r>
              <a:rPr lang="en"/>
              <a:t> </a:t>
            </a:r>
            <a:endParaRPr/>
          </a:p>
        </p:txBody>
      </p:sp>
      <p:sp>
        <p:nvSpPr>
          <p:cNvPr id="151" name="Google Shape;151;p18"/>
          <p:cNvSpPr txBox="1"/>
          <p:nvPr>
            <p:ph idx="1" type="body"/>
          </p:nvPr>
        </p:nvSpPr>
        <p:spPr>
          <a:xfrm>
            <a:off x="498000" y="2240700"/>
            <a:ext cx="3292200" cy="24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UNet is a CNN used for image segmentation. It was developed for biomedical images, </a:t>
            </a:r>
            <a:r>
              <a:rPr lang="en"/>
              <a:t>which</a:t>
            </a:r>
            <a:r>
              <a:rPr lang="en"/>
              <a:t> tend to have a small amount of training data (due to cost/size/</a:t>
            </a:r>
            <a:r>
              <a:rPr lang="en"/>
              <a:t>availability</a:t>
            </a:r>
            <a:r>
              <a:rPr lang="en"/>
              <a:t>/etc.)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i</a:t>
            </a:r>
            <a:r>
              <a:rPr lang="en"/>
              <a:t>nformation including the paper, download link, and further </a:t>
            </a:r>
            <a:r>
              <a:rPr lang="en"/>
              <a:t>explanations</a:t>
            </a:r>
            <a:r>
              <a:rPr lang="en"/>
              <a:t> can be found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UNet</a:t>
            </a:r>
            <a:r>
              <a:rPr lang="en"/>
              <a:t> 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Boiled down: the UNet model uses an encoder and </a:t>
            </a:r>
            <a:r>
              <a:rPr lang="en"/>
              <a:t>decoder</a:t>
            </a:r>
            <a:r>
              <a:rPr lang="en"/>
              <a:t> (downsampling and upsampling) to accurately classify images and create a segmentation map.</a:t>
            </a:r>
            <a:endParaRPr/>
          </a:p>
        </p:txBody>
      </p:sp>
      <p:sp>
        <p:nvSpPr>
          <p:cNvPr id="152" name="Google Shape;152;p18"/>
          <p:cNvSpPr txBox="1"/>
          <p:nvPr/>
        </p:nvSpPr>
        <p:spPr>
          <a:xfrm>
            <a:off x="3223675" y="2103800"/>
            <a:ext cx="460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Google Shape;15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1325" y="1829400"/>
            <a:ext cx="4801776" cy="326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/>
          <p:nvPr>
            <p:ph type="title"/>
          </p:nvPr>
        </p:nvSpPr>
        <p:spPr>
          <a:xfrm>
            <a:off x="114000" y="1190250"/>
            <a:ext cx="4458000" cy="13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UNet Model</a:t>
            </a:r>
            <a:endParaRPr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00"/>
              <a:t>Base Model</a:t>
            </a:r>
            <a:endParaRPr b="0" i="1" sz="1600"/>
          </a:p>
        </p:txBody>
      </p:sp>
      <p:sp>
        <p:nvSpPr>
          <p:cNvPr id="159" name="Google Shape;159;p19"/>
          <p:cNvSpPr txBox="1"/>
          <p:nvPr>
            <p:ph idx="1" type="body"/>
          </p:nvPr>
        </p:nvSpPr>
        <p:spPr>
          <a:xfrm>
            <a:off x="436850" y="1971600"/>
            <a:ext cx="3300900" cy="218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Using MobileNetV2 as a base model for the image recognition tasks, start building up the </a:t>
            </a:r>
            <a:r>
              <a:rPr lang="en"/>
              <a:t>components</a:t>
            </a:r>
            <a:r>
              <a:rPr lang="en"/>
              <a:t> of the UNet architecture in the same manner as setting up a transfer learning model. </a:t>
            </a:r>
            <a:endParaRPr/>
          </a:p>
        </p:txBody>
      </p:sp>
      <p:pic>
        <p:nvPicPr>
          <p:cNvPr id="160" name="Google Shape;16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6200" y="1971600"/>
            <a:ext cx="5329576" cy="299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/>
          <p:nvPr/>
        </p:nvSpPr>
        <p:spPr>
          <a:xfrm>
            <a:off x="5330075" y="977175"/>
            <a:ext cx="1270500" cy="7998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19"/>
          <p:cNvCxnSpPr>
            <a:stCxn id="161" idx="2"/>
          </p:cNvCxnSpPr>
          <p:nvPr/>
        </p:nvCxnSpPr>
        <p:spPr>
          <a:xfrm flipH="1">
            <a:off x="5911925" y="1776975"/>
            <a:ext cx="53400" cy="45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" name="Google Shape;163;p19"/>
          <p:cNvSpPr txBox="1"/>
          <p:nvPr/>
        </p:nvSpPr>
        <p:spPr>
          <a:xfrm flipH="1">
            <a:off x="5278025" y="991275"/>
            <a:ext cx="13746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b</a:t>
            </a:r>
            <a:r>
              <a:rPr lang="en" sz="900">
                <a:latin typeface="Lato"/>
                <a:ea typeface="Lato"/>
                <a:cs typeface="Lato"/>
                <a:sym typeface="Lato"/>
              </a:rPr>
              <a:t>ase models can be any pretrained model. VGG19 would also be a solid choice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6600575" y="2434050"/>
            <a:ext cx="1021500" cy="799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" name="Google Shape;165;p19"/>
          <p:cNvCxnSpPr>
            <a:stCxn id="164" idx="1"/>
          </p:cNvCxnSpPr>
          <p:nvPr/>
        </p:nvCxnSpPr>
        <p:spPr>
          <a:xfrm flipH="1">
            <a:off x="5792075" y="2833950"/>
            <a:ext cx="808500" cy="19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" name="Google Shape;166;p19"/>
          <p:cNvSpPr txBox="1"/>
          <p:nvPr/>
        </p:nvSpPr>
        <p:spPr>
          <a:xfrm>
            <a:off x="6494075" y="2345850"/>
            <a:ext cx="12345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d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ownsampling occurs throughout the classification process. 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onnecting these layers into an output layer to create the downstack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7453200" y="4049575"/>
            <a:ext cx="1374600" cy="7998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8" name="Google Shape;168;p19"/>
          <p:cNvCxnSpPr>
            <a:stCxn id="167" idx="1"/>
          </p:cNvCxnSpPr>
          <p:nvPr/>
        </p:nvCxnSpPr>
        <p:spPr>
          <a:xfrm flipH="1">
            <a:off x="6502800" y="4449475"/>
            <a:ext cx="950400" cy="21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19"/>
          <p:cNvSpPr txBox="1"/>
          <p:nvPr/>
        </p:nvSpPr>
        <p:spPr>
          <a:xfrm>
            <a:off x="7385100" y="4006075"/>
            <a:ext cx="1548600" cy="9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u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psampling is used in the decoder of UNet, 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essentially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 building the images 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back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 up with the segmentation mask.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9"/>
          <p:cNvSpPr/>
          <p:nvPr/>
        </p:nvSpPr>
        <p:spPr>
          <a:xfrm>
            <a:off x="151000" y="3846525"/>
            <a:ext cx="2211900" cy="1226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 txBox="1"/>
          <p:nvPr/>
        </p:nvSpPr>
        <p:spPr>
          <a:xfrm>
            <a:off x="133150" y="3987475"/>
            <a:ext cx="2247600" cy="9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ix2pix is conditional generative adversarial network that learns mapping from input images to output images.</a:t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A more in depth analysis can be found in on tensorflow’s </a:t>
            </a:r>
            <a:r>
              <a:rPr lang="en" sz="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pix2pix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 documentation page.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2" name="Google Shape;172;p19"/>
          <p:cNvCxnSpPr>
            <a:stCxn id="171" idx="3"/>
          </p:cNvCxnSpPr>
          <p:nvPr/>
        </p:nvCxnSpPr>
        <p:spPr>
          <a:xfrm flipH="1" rot="10800000">
            <a:off x="2380750" y="4423975"/>
            <a:ext cx="1279200" cy="2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type="title"/>
          </p:nvPr>
        </p:nvSpPr>
        <p:spPr>
          <a:xfrm>
            <a:off x="844925" y="6168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UNet Model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00"/>
              <a:t>Putting it all Together</a:t>
            </a:r>
            <a:endParaRPr b="0" i="1" sz="1600"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6400" y="1309775"/>
            <a:ext cx="5320199" cy="376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0"/>
          <p:cNvSpPr/>
          <p:nvPr/>
        </p:nvSpPr>
        <p:spPr>
          <a:xfrm>
            <a:off x="204325" y="1643425"/>
            <a:ext cx="1101600" cy="7374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0" name="Google Shape;180;p20"/>
          <p:cNvCxnSpPr>
            <a:stCxn id="179" idx="3"/>
          </p:cNvCxnSpPr>
          <p:nvPr/>
        </p:nvCxnSpPr>
        <p:spPr>
          <a:xfrm flipH="1" rot="10800000">
            <a:off x="1305925" y="1936525"/>
            <a:ext cx="861600" cy="7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" name="Google Shape;181;p20"/>
          <p:cNvSpPr txBox="1"/>
          <p:nvPr/>
        </p:nvSpPr>
        <p:spPr>
          <a:xfrm>
            <a:off x="142225" y="1673575"/>
            <a:ext cx="1225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down_stack is defined as a tf Model in the base model build section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20"/>
          <p:cNvSpPr/>
          <p:nvPr/>
        </p:nvSpPr>
        <p:spPr>
          <a:xfrm>
            <a:off x="1163725" y="2478475"/>
            <a:ext cx="835200" cy="693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0"/>
          <p:cNvSpPr txBox="1"/>
          <p:nvPr/>
        </p:nvSpPr>
        <p:spPr>
          <a:xfrm>
            <a:off x="1123825" y="2424775"/>
            <a:ext cx="915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up_stack is defined as the decoder in the base model build section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4" name="Google Shape;184;p20"/>
          <p:cNvCxnSpPr>
            <a:stCxn id="183" idx="3"/>
          </p:cNvCxnSpPr>
          <p:nvPr/>
        </p:nvCxnSpPr>
        <p:spPr>
          <a:xfrm flipH="1" rot="10800000">
            <a:off x="2038825" y="2584975"/>
            <a:ext cx="368700" cy="24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" name="Google Shape;185;p20"/>
          <p:cNvSpPr/>
          <p:nvPr/>
        </p:nvSpPr>
        <p:spPr>
          <a:xfrm>
            <a:off x="4601600" y="1829975"/>
            <a:ext cx="1003800" cy="7374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6" name="Google Shape;186;p20"/>
          <p:cNvCxnSpPr>
            <a:stCxn id="185" idx="1"/>
          </p:cNvCxnSpPr>
          <p:nvPr/>
        </p:nvCxnSpPr>
        <p:spPr>
          <a:xfrm flipH="1">
            <a:off x="3890900" y="2198675"/>
            <a:ext cx="710700" cy="3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" name="Google Shape;187;p20"/>
          <p:cNvSpPr txBox="1"/>
          <p:nvPr/>
        </p:nvSpPr>
        <p:spPr>
          <a:xfrm>
            <a:off x="4516100" y="1889525"/>
            <a:ext cx="1174800" cy="61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" sz="800">
                <a:latin typeface="Lato"/>
                <a:ea typeface="Lato"/>
                <a:cs typeface="Lato"/>
                <a:sym typeface="Lato"/>
              </a:rPr>
              <a:t>kips are an important feature of the UNet model - connects the up and down sampling 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8" name="Google Shape;188;p20"/>
          <p:cNvCxnSpPr/>
          <p:nvPr/>
        </p:nvCxnSpPr>
        <p:spPr>
          <a:xfrm flipH="1">
            <a:off x="3864450" y="2549575"/>
            <a:ext cx="1240500" cy="257700"/>
          </a:xfrm>
          <a:prstGeom prst="curvedConnector3">
            <a:avLst>
              <a:gd fmla="val 3413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189" name="Google Shape;189;p20"/>
          <p:cNvGrpSpPr/>
          <p:nvPr/>
        </p:nvGrpSpPr>
        <p:grpSpPr>
          <a:xfrm>
            <a:off x="657325" y="3461800"/>
            <a:ext cx="710700" cy="677100"/>
            <a:chOff x="586300" y="3826000"/>
            <a:chExt cx="710700" cy="677100"/>
          </a:xfrm>
        </p:grpSpPr>
        <p:sp>
          <p:nvSpPr>
            <p:cNvPr id="190" name="Google Shape;190;p20"/>
            <p:cNvSpPr/>
            <p:nvPr/>
          </p:nvSpPr>
          <p:spPr>
            <a:xfrm>
              <a:off x="586300" y="3855400"/>
              <a:ext cx="710700" cy="618300"/>
            </a:xfrm>
            <a:prstGeom prst="rect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 txBox="1"/>
            <p:nvPr/>
          </p:nvSpPr>
          <p:spPr>
            <a:xfrm>
              <a:off x="586300" y="3826000"/>
              <a:ext cx="7107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latin typeface="Lato"/>
                  <a:ea typeface="Lato"/>
                  <a:cs typeface="Lato"/>
                  <a:sym typeface="Lato"/>
                </a:rPr>
                <a:t>o</a:t>
              </a:r>
              <a:r>
                <a:rPr lang="en" sz="800">
                  <a:latin typeface="Lato"/>
                  <a:ea typeface="Lato"/>
                  <a:cs typeface="Lato"/>
                  <a:sym typeface="Lato"/>
                </a:rPr>
                <a:t>utput channels </a:t>
              </a:r>
              <a:endParaRPr sz="800"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latin typeface="Lato"/>
                  <a:ea typeface="Lato"/>
                  <a:cs typeface="Lato"/>
                  <a:sym typeface="Lato"/>
                </a:rPr>
                <a:t>== </a:t>
              </a:r>
              <a:endParaRPr sz="800"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latin typeface="Lato"/>
                  <a:ea typeface="Lato"/>
                  <a:cs typeface="Lato"/>
                  <a:sym typeface="Lato"/>
                </a:rPr>
                <a:t>pixel distinctions</a:t>
              </a:r>
              <a:endParaRPr sz="8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192" name="Google Shape;192;p20"/>
          <p:cNvCxnSpPr>
            <a:stCxn id="191" idx="3"/>
          </p:cNvCxnSpPr>
          <p:nvPr/>
        </p:nvCxnSpPr>
        <p:spPr>
          <a:xfrm>
            <a:off x="1368025" y="3800350"/>
            <a:ext cx="666300" cy="65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type="title"/>
          </p:nvPr>
        </p:nvSpPr>
        <p:spPr>
          <a:xfrm>
            <a:off x="676150" y="936675"/>
            <a:ext cx="7688400" cy="5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UNet Model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33"/>
              <a:t>Finishing Touches</a:t>
            </a:r>
            <a:endParaRPr b="0" i="1" sz="1633"/>
          </a:p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89725" y="1616950"/>
            <a:ext cx="4085400" cy="19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 a predicted mask:</a:t>
            </a:r>
            <a:br>
              <a:rPr lang="en"/>
            </a:b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b="1" lang="en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ef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create_mask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(pred_mask):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red_mask </a:t>
            </a:r>
            <a:r>
              <a:rPr lang="en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tf.argmax(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red_mask,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xis </a:t>
            </a:r>
            <a:r>
              <a:rPr lang="en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)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red_mask </a:t>
            </a:r>
            <a:r>
              <a:rPr lang="en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pred_mask[</a:t>
            </a:r>
            <a:r>
              <a:rPr lang="en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tf.newaxis]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n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pred_mask[</a:t>
            </a:r>
            <a:r>
              <a:rPr lang="en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9" name="Google Shape;199;p21"/>
          <p:cNvSpPr txBox="1"/>
          <p:nvPr>
            <p:ph idx="2" type="body"/>
          </p:nvPr>
        </p:nvSpPr>
        <p:spPr>
          <a:xfrm>
            <a:off x="3544500" y="1537000"/>
            <a:ext cx="5152500" cy="31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-286385" lvl="0" marL="457200" rtl="0" algn="l">
              <a:spcBef>
                <a:spcPts val="0"/>
              </a:spcBef>
              <a:spcAft>
                <a:spcPts val="0"/>
              </a:spcAft>
              <a:buSzPct val="65467"/>
              <a:buChar char="●"/>
            </a:pPr>
            <a:r>
              <a:rPr lang="en" sz="1985"/>
              <a:t>Show predictions:</a:t>
            </a:r>
            <a:r>
              <a:rPr lang="en" sz="2631"/>
              <a:t> </a:t>
            </a:r>
            <a:r>
              <a:rPr i="1" lang="en" sz="1170"/>
              <a:t>(that can be used as a callback!)</a:t>
            </a:r>
            <a:br>
              <a:rPr i="1" lang="en" sz="1170"/>
            </a:br>
            <a:endParaRPr sz="1770"/>
          </a:p>
          <a:p>
            <a:pPr indent="-299719" lvl="1" marL="914400" rtl="0" algn="l">
              <a:spcBef>
                <a:spcPts val="0"/>
              </a:spcBef>
              <a:spcAft>
                <a:spcPts val="0"/>
              </a:spcAft>
              <a:buSzPct val="100000"/>
              <a:buFont typeface="Courier New"/>
              <a:buChar char="○"/>
            </a:pPr>
            <a:r>
              <a:rPr b="1"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d</a:t>
            </a:r>
            <a:r>
              <a:rPr b="1"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ef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show_predictions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(dataset </a:t>
            </a:r>
            <a:r>
              <a:rPr lang="en" sz="16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, num </a:t>
            </a:r>
            <a:r>
              <a:rPr lang="en" sz="16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b="1"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dataset: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	   </a:t>
            </a:r>
            <a:r>
              <a:rPr b="1"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1"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image, mask </a:t>
            </a:r>
            <a:r>
              <a:rPr b="1"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dataset.take(num):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red_mask </a:t>
            </a:r>
            <a:r>
              <a:rPr lang="en" sz="16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model.predict(image)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		display( [image[</a:t>
            </a:r>
            <a:r>
              <a:rPr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], mask[</a:t>
            </a:r>
            <a:r>
              <a:rPr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], 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			create_mask(pred_mask)] )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n" sz="16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: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		display( [sample_image, sample_mask,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			create_mask([model.predict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		(sample_image[tf.newaxis, </a:t>
            </a:r>
            <a:r>
              <a:rPr lang="en" sz="1600">
                <a:solidFill>
                  <a:srgbClr val="9900FF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]))] 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775" y="3446775"/>
            <a:ext cx="4812476" cy="15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/>
          <p:nvPr/>
        </p:nvSpPr>
        <p:spPr>
          <a:xfrm>
            <a:off x="5694250" y="4352975"/>
            <a:ext cx="1323600" cy="7197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2" name="Google Shape;202;p21"/>
          <p:cNvCxnSpPr>
            <a:stCxn id="201" idx="1"/>
            <a:endCxn id="200" idx="3"/>
          </p:cNvCxnSpPr>
          <p:nvPr/>
        </p:nvCxnSpPr>
        <p:spPr>
          <a:xfrm rot="10800000">
            <a:off x="4902250" y="4237325"/>
            <a:ext cx="792000" cy="47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" name="Google Shape;203;p21"/>
          <p:cNvSpPr txBox="1"/>
          <p:nvPr/>
        </p:nvSpPr>
        <p:spPr>
          <a:xfrm>
            <a:off x="5583100" y="4497275"/>
            <a:ext cx="154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show_predictions() before training 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